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54"/>
  </p:notesMasterIdLst>
  <p:sldIdLst>
    <p:sldId id="256" r:id="rId2"/>
    <p:sldId id="257" r:id="rId3"/>
    <p:sldId id="259" r:id="rId4"/>
    <p:sldId id="260" r:id="rId5"/>
    <p:sldId id="261" r:id="rId6"/>
    <p:sldId id="258" r:id="rId7"/>
    <p:sldId id="309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2" r:id="rId17"/>
    <p:sldId id="308" r:id="rId18"/>
    <p:sldId id="274" r:id="rId19"/>
    <p:sldId id="275" r:id="rId20"/>
    <p:sldId id="273" r:id="rId21"/>
    <p:sldId id="277" r:id="rId22"/>
    <p:sldId id="302" r:id="rId23"/>
    <p:sldId id="303" r:id="rId24"/>
    <p:sldId id="304" r:id="rId25"/>
    <p:sldId id="305" r:id="rId26"/>
    <p:sldId id="306" r:id="rId27"/>
    <p:sldId id="307" r:id="rId28"/>
    <p:sldId id="278" r:id="rId29"/>
    <p:sldId id="276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2" r:id="rId42"/>
    <p:sldId id="291" r:id="rId43"/>
    <p:sldId id="290" r:id="rId44"/>
    <p:sldId id="293" r:id="rId45"/>
    <p:sldId id="296" r:id="rId46"/>
    <p:sldId id="297" r:id="rId47"/>
    <p:sldId id="298" r:id="rId48"/>
    <p:sldId id="294" r:id="rId49"/>
    <p:sldId id="295" r:id="rId50"/>
    <p:sldId id="299" r:id="rId51"/>
    <p:sldId id="300" r:id="rId52"/>
    <p:sldId id="301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65B4263-8C8B-4C80-AC24-99B683F4F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181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9EADA8D-92C4-4C9F-BC08-4DAE374E9A39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CADE9A1-FE6B-45EF-A073-0B16A8D9B810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3065F97-2BA9-4C51-8E35-60815508A02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B159BEB-6E08-498C-B613-15D632817647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07F8BFD-CD47-4831-8100-5390637F4364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3B3EBAC-B08E-4155-BB93-73DB731AD0B6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10C6173-23DD-4D53-A734-69EEA37C23C7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D30F45B-ED56-4D10-9624-97D7C4509290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DDC9C45-3AB3-4739-9DD2-462068F56A24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FCA52C6-5D5A-4E8A-BDEE-5A4B6B645259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EA9B82C-8C7F-4B97-BA73-DDE4E0FEFF7D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4A44053-95CA-49DA-AA7A-B77F5DDA0426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1A245D6-CC7D-49F0-B1F8-49835106599D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B427D3A-D66F-4E9E-BC65-E4EC2515DB50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9190FAC-AA53-4F96-ADE0-34BB500B85B7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816A5BA-46F7-4024-85D6-99EB0988CB98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8222D45-5810-4684-883F-767403C9C8B5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7CC37C4-5F86-410E-8388-4D6E5AB874E9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A82B2A8-9DBF-4916-A00B-E5D2800899FA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6116ABD-7AB9-4A8D-A0AE-6A177BBB1FD0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6E9BAC1-D59F-494D-A20E-CE93BBA25891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A215993-652B-4F24-81F5-7602D1579FDD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BC79E63-2D66-464A-8258-CC95365321C1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DE2A0EE-3F2C-4833-8D0A-5B4821051D66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1FFF7C9-B042-4C2A-86E6-4DEB2EB4438F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FA0DD18-D12C-46DA-85C7-08AB612A75C2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D06C43E-8E72-4090-9F78-1AF67C6516F7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BAD8042-F0EF-486B-AAE2-97C8BA74395F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919D08B-8129-4B44-A826-C379589BAFCF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2854EC6-3DED-4E75-A2D5-F65922A4788B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E1C5B3B-A0A5-4BC1-85C8-0ACE47D4A1A4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CEBBFD8-B8C7-400F-B450-7B38B52F72DC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C4A3CC4-7202-4703-B914-7F903312EC06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67AD28F-13E8-44B4-9973-D2F00B88ACB8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242D6BE-8F4E-4945-A957-B2A3EE35C6DE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1035313-6A10-49E6-AC93-802870AD36B6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5D267B1-1E5A-4115-87AC-DFC66AA81129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D10B0F6-A9EC-44D2-89FB-57A396FBCC7A}" type="slidenum">
              <a:rPr lang="en-US" smtClean="0">
                <a:latin typeface="Arial" charset="0"/>
              </a:rPr>
              <a:pPr/>
              <a:t>43</a:t>
            </a:fld>
            <a:endParaRPr lang="en-US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5DA8A14-441A-4364-8926-C0172A2D57FD}" type="slidenum">
              <a:rPr lang="en-US" smtClean="0">
                <a:latin typeface="Arial" charset="0"/>
              </a:rPr>
              <a:pPr/>
              <a:t>44</a:t>
            </a:fld>
            <a:endParaRPr lang="en-US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401BBAB-C04C-4090-AE92-53CAD66356BC}" type="slidenum">
              <a:rPr lang="en-US" smtClean="0">
                <a:latin typeface="Arial" charset="0"/>
              </a:rPr>
              <a:pPr/>
              <a:t>45</a:t>
            </a:fld>
            <a:endParaRPr lang="en-US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DA5843B-B09B-40DC-9EC3-88911B38206B}" type="slidenum">
              <a:rPr lang="en-US" smtClean="0">
                <a:latin typeface="Arial" charset="0"/>
              </a:rPr>
              <a:pPr/>
              <a:t>46</a:t>
            </a:fld>
            <a:endParaRPr lang="en-US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82D5036-AEE2-45E1-9E0A-B45B85FC4B43}" type="slidenum">
              <a:rPr lang="en-US" smtClean="0">
                <a:latin typeface="Arial" charset="0"/>
              </a:rPr>
              <a:pPr/>
              <a:t>47</a:t>
            </a:fld>
            <a:endParaRPr lang="en-US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A9BDC4C-679C-4BEB-A6DE-DB8739E08315}" type="slidenum">
              <a:rPr lang="en-US" smtClean="0">
                <a:latin typeface="Arial" charset="0"/>
              </a:rPr>
              <a:pPr/>
              <a:t>48</a:t>
            </a:fld>
            <a:endParaRPr lang="en-US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D97ABE2-76BB-4C5D-B6F4-F1284F50823F}" type="slidenum">
              <a:rPr lang="en-US" smtClean="0">
                <a:latin typeface="Arial" charset="0"/>
              </a:rPr>
              <a:pPr/>
              <a:t>49</a:t>
            </a:fld>
            <a:endParaRPr lang="en-US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BBC4E06-BA17-4DEA-B828-170EB819C224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9FA795B-7908-45FD-B2FB-A79FF11968CA}" type="slidenum">
              <a:rPr lang="en-US" smtClean="0">
                <a:latin typeface="Arial" charset="0"/>
              </a:rPr>
              <a:pPr/>
              <a:t>50</a:t>
            </a:fld>
            <a:endParaRPr lang="en-US" smtClean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100D6AF-F69E-4E34-A0F2-FFDED27E2D61}" type="slidenum">
              <a:rPr lang="en-US" smtClean="0">
                <a:latin typeface="Arial" charset="0"/>
              </a:rPr>
              <a:pPr/>
              <a:t>51</a:t>
            </a:fld>
            <a:endParaRPr lang="en-US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E0D202D-B587-4FBC-AD60-03A7C80878B6}" type="slidenum">
              <a:rPr lang="en-US" smtClean="0">
                <a:latin typeface="Arial" charset="0"/>
              </a:rPr>
              <a:pPr/>
              <a:t>52</a:t>
            </a:fld>
            <a:endParaRPr lang="en-US" smtClean="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370B2C3-C673-4138-B931-68F32872CDB0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370B2C3-C673-4138-B931-68F32872CDB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136537D-1A4E-4A53-8339-6961A6A0BC30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E343385-CB07-452C-ACE5-91DC4ED6C92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6545360-8FDA-45CF-810F-50DD774B0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25592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10658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89558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92392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29929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5132248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9620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36998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52424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0804711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8039236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318583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24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4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4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4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4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24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24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2/2e/IceStormPowerLines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6/Hail_Hagel.jp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8050"/>
            <a:ext cx="7772400" cy="10318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Precipitation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Formation &amp; Types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Bergeron Process (Cont.)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dirty="0" smtClean="0"/>
              <a:t>Concept – </a:t>
            </a:r>
            <a:r>
              <a:rPr lang="en-US" sz="3600" dirty="0" smtClean="0">
                <a:solidFill>
                  <a:srgbClr val="FFFF00"/>
                </a:solidFill>
              </a:rPr>
              <a:t>Saturation</a:t>
            </a:r>
            <a:r>
              <a:rPr lang="en-US" sz="3600" dirty="0" smtClean="0"/>
              <a:t> Vapor Pressure of Ice Crystals is </a:t>
            </a:r>
            <a:r>
              <a:rPr lang="en-US" sz="3600" b="1" i="1" dirty="0" smtClean="0">
                <a:solidFill>
                  <a:srgbClr val="FFFF00"/>
                </a:solidFill>
              </a:rPr>
              <a:t>LOWER</a:t>
            </a:r>
            <a:r>
              <a:rPr lang="en-US" sz="3600" dirty="0" smtClean="0"/>
              <a:t> than that around </a:t>
            </a:r>
            <a:r>
              <a:rPr lang="en-US" sz="3600" dirty="0" err="1" smtClean="0"/>
              <a:t>supercooled</a:t>
            </a:r>
            <a:r>
              <a:rPr lang="en-US" sz="3600" dirty="0" smtClean="0"/>
              <a:t> water.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/>
              <a:t>i.e. Less water vapor is required to achieve saturation for Ice Crystals than droplets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/>
              <a:t>Thus, when air is saturated (RH = 100%) with respect to water droplets,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/>
              <a:t>it is supersaturated with respect to ice crystals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Bergeron Process (Cont.)</a:t>
            </a:r>
            <a:endParaRPr lang="en-US" sz="2800" smtClean="0"/>
          </a:p>
        </p:txBody>
      </p:sp>
      <p:graphicFrame>
        <p:nvGraphicFramePr>
          <p:cNvPr id="81072" name="Group 176"/>
          <p:cNvGraphicFramePr>
            <a:graphicFrameLocks noGrp="1"/>
          </p:cNvGraphicFramePr>
          <p:nvPr>
            <p:ph sz="half" idx="2"/>
          </p:nvPr>
        </p:nvGraphicFramePr>
        <p:xfrm>
          <a:off x="457200" y="2438400"/>
          <a:ext cx="8382000" cy="4191003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598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Temperature °C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Relative Humidity with Respect to: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Water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Ice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105%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121%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7225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029200" y="2320925"/>
            <a:ext cx="33528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Saturation: </a:t>
            </a:r>
            <a:br>
              <a:rPr lang="en-US" b="1">
                <a:solidFill>
                  <a:srgbClr val="FF0000"/>
                </a:solidFill>
                <a:latin typeface="Arial" charset="0"/>
              </a:rPr>
            </a:br>
            <a:r>
              <a:rPr lang="en-US" b="1">
                <a:solidFill>
                  <a:srgbClr val="FF0000"/>
                </a:solidFill>
                <a:latin typeface="Arial" charset="0"/>
              </a:rPr>
              <a:t>Evaporation = Condensation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09600" y="2316163"/>
            <a:ext cx="31242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Super Saturation: Deposition &gt; Sublimation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  <p:bldP spid="860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7225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7225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4495800"/>
            <a:ext cx="9144000" cy="2362200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609600" y="4648200"/>
            <a:ext cx="7924800" cy="925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Meanwhile, there is now less vapor available for condensation. Thus, the supercooled water droplets undergo net evaporation until the equilibrium is restored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609600" y="1447800"/>
            <a:ext cx="79248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Thus, while the water droplets are in equilibrium, the Ice Crystals continue to grow as water vapor is deposited on their surfaces.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  <p:bldP spid="870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7225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495800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7924800" cy="272382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The net evaporation of the droplets means that there is more vapor available for deposition, so the Ice Crystals grow further.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This cycle continues until the Ice Crystals are large enough to fall to the Earth’s surface.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This is the </a:t>
            </a:r>
            <a:r>
              <a:rPr lang="en-US" b="1" i="1" u="sng" dirty="0">
                <a:solidFill>
                  <a:srgbClr val="FF0000"/>
                </a:solidFill>
                <a:latin typeface="Arial" charset="0"/>
              </a:rPr>
              <a:t>BERGERON </a:t>
            </a:r>
            <a:r>
              <a:rPr lang="en-US" b="1" i="1" u="sng" dirty="0" smtClean="0">
                <a:solidFill>
                  <a:srgbClr val="FF0000"/>
                </a:solidFill>
                <a:latin typeface="Arial" charset="0"/>
              </a:rPr>
              <a:t>PROCESS : </a:t>
            </a:r>
            <a:r>
              <a:rPr lang="en-US" b="1" i="1" dirty="0" smtClean="0">
                <a:solidFill>
                  <a:srgbClr val="FF0000"/>
                </a:solidFill>
                <a:latin typeface="Arial" charset="0"/>
              </a:rPr>
              <a:t>Ice Crystals growing at the expense of </a:t>
            </a:r>
            <a:r>
              <a:rPr lang="en-US" b="1" i="1" dirty="0" err="1" smtClean="0">
                <a:solidFill>
                  <a:srgbClr val="FF0000"/>
                </a:solidFill>
                <a:latin typeface="Arial" charset="0"/>
              </a:rPr>
              <a:t>Supercooled</a:t>
            </a:r>
            <a:r>
              <a:rPr lang="en-US" b="1" i="1" dirty="0" smtClean="0">
                <a:solidFill>
                  <a:srgbClr val="FF0000"/>
                </a:solidFill>
                <a:latin typeface="Arial" charset="0"/>
              </a:rPr>
              <a:t> Water Droplets</a:t>
            </a:r>
            <a:endParaRPr lang="en-US" b="1" i="1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It can only occur in clouds where temperatures support both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Supercooled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Droplets and Ice Crystals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Precipitation Formation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324600" cy="5029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dirty="0" smtClean="0"/>
              <a:t>Collision-Coalescence Process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Mechanism</a:t>
            </a:r>
            <a:r>
              <a:rPr lang="en-US" sz="3200" dirty="0" smtClean="0"/>
              <a:t> that causes the development of Raindrops when Water Droplets &amp; Ice Crystals do NOT co-exist</a:t>
            </a:r>
          </a:p>
          <a:p>
            <a:pPr lvl="2" algn="just" eaLnBrk="1" hangingPunct="1">
              <a:defRPr/>
            </a:pPr>
            <a:r>
              <a:rPr lang="en-US" sz="2800" dirty="0" smtClean="0"/>
              <a:t>Some droplets will be naturally larger than others</a:t>
            </a:r>
          </a:p>
          <a:p>
            <a:pPr lvl="3" algn="just" eaLnBrk="1" hangingPunct="1">
              <a:defRPr/>
            </a:pPr>
            <a:r>
              <a:rPr lang="en-US" sz="2600" dirty="0" smtClean="0"/>
              <a:t>(i.e. Curvature, Solutes)</a:t>
            </a:r>
          </a:p>
          <a:p>
            <a:pPr lvl="2" algn="just" eaLnBrk="1" hangingPunct="1">
              <a:defRPr/>
            </a:pPr>
            <a:r>
              <a:rPr lang="en-US" sz="2800" dirty="0" smtClean="0"/>
              <a:t>This has the effect that they have greater </a:t>
            </a:r>
            <a:r>
              <a:rPr lang="en-US" sz="2800" dirty="0" smtClean="0">
                <a:solidFill>
                  <a:srgbClr val="FFFF00"/>
                </a:solidFill>
              </a:rPr>
              <a:t>Terminal Velocities</a:t>
            </a:r>
            <a:r>
              <a:rPr lang="en-US" sz="2800" dirty="0" smtClean="0"/>
              <a:t> than smaller droplets</a:t>
            </a:r>
          </a:p>
        </p:txBody>
      </p:sp>
      <p:pic>
        <p:nvPicPr>
          <p:cNvPr id="4" name="Picture 4" descr="FIG06_003"/>
          <p:cNvPicPr>
            <a:picLocks noChangeAspect="1" noChangeArrowheads="1"/>
          </p:cNvPicPr>
          <p:nvPr/>
        </p:nvPicPr>
        <p:blipFill>
          <a:blip r:embed="rId3" cstate="print"/>
          <a:srcRect l="36666" r="37500"/>
          <a:stretch>
            <a:fillRect/>
          </a:stretch>
        </p:blipFill>
        <p:spPr bwMode="auto">
          <a:xfrm>
            <a:off x="6781800" y="0"/>
            <a:ext cx="236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Precipitation Formation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324600" cy="5029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600" dirty="0" smtClean="0"/>
              <a:t>Collision-Coalescence Process</a:t>
            </a:r>
          </a:p>
          <a:p>
            <a:pPr lvl="1" eaLnBrk="1" hangingPunct="1">
              <a:defRPr/>
            </a:pPr>
            <a:r>
              <a:rPr lang="en-US" sz="3200" dirty="0" smtClean="0"/>
              <a:t>Thus, </a:t>
            </a:r>
            <a:r>
              <a:rPr lang="en-US" sz="3200" dirty="0" smtClean="0">
                <a:solidFill>
                  <a:srgbClr val="FFFF00"/>
                </a:solidFill>
              </a:rPr>
              <a:t>large</a:t>
            </a:r>
            <a:r>
              <a:rPr lang="en-US" sz="3200" dirty="0" smtClean="0"/>
              <a:t> droplets will fall faster than small droplets</a:t>
            </a:r>
          </a:p>
          <a:p>
            <a:pPr lvl="2" algn="just" eaLnBrk="1" hangingPunct="1">
              <a:defRPr/>
            </a:pPr>
            <a:r>
              <a:rPr lang="en-US" sz="2800" dirty="0" smtClean="0"/>
              <a:t>These droplets will crash, randomly, into the smaller objects and coalesce</a:t>
            </a:r>
          </a:p>
          <a:p>
            <a:pPr lvl="2" algn="just" eaLnBrk="1" hangingPunct="1">
              <a:defRPr/>
            </a:pPr>
            <a:r>
              <a:rPr lang="en-US" sz="2800" dirty="0" smtClean="0"/>
              <a:t>This causes the droplets to grow until they are large enough to fall to the Earth’s surface</a:t>
            </a:r>
          </a:p>
          <a:p>
            <a:pPr lvl="2" algn="just" eaLnBrk="1" hangingPunct="1">
              <a:defRPr/>
            </a:pPr>
            <a:r>
              <a:rPr lang="en-US" sz="2800" dirty="0" smtClean="0"/>
              <a:t>Raindrops can grow as large as 5mm. Beyond this size they break-up and form new </a:t>
            </a:r>
            <a:r>
              <a:rPr lang="en-US" sz="2800" dirty="0" smtClean="0">
                <a:solidFill>
                  <a:srgbClr val="FFFF00"/>
                </a:solidFill>
              </a:rPr>
              <a:t>collector</a:t>
            </a:r>
            <a:r>
              <a:rPr lang="en-US" sz="2800" dirty="0" smtClean="0"/>
              <a:t> drops.</a:t>
            </a:r>
          </a:p>
        </p:txBody>
      </p:sp>
      <p:pic>
        <p:nvPicPr>
          <p:cNvPr id="4" name="Picture 4" descr="FIG06_003"/>
          <p:cNvPicPr>
            <a:picLocks noChangeAspect="1" noChangeArrowheads="1"/>
          </p:cNvPicPr>
          <p:nvPr/>
        </p:nvPicPr>
        <p:blipFill>
          <a:blip r:embed="rId3" cstate="print"/>
          <a:srcRect l="36666" r="37500"/>
          <a:stretch>
            <a:fillRect/>
          </a:stretch>
        </p:blipFill>
        <p:spPr bwMode="auto">
          <a:xfrm>
            <a:off x="6781800" y="0"/>
            <a:ext cx="236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105400" y="5943600"/>
            <a:ext cx="38100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Updrafts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lift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the smaller droplets into the collector drops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105400" y="5334000"/>
            <a:ext cx="3810000" cy="133826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Updrafts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lift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the smaller droplets into the collector drops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This is particularly true of tall (cumulonimbus) clouds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Cloud Droplets &amp; Precipitation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What factor determines whether or not a cloud will produce rain?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Water </a:t>
            </a:r>
            <a:r>
              <a:rPr lang="en-US" sz="3200" dirty="0" smtClean="0">
                <a:solidFill>
                  <a:srgbClr val="FFFF00"/>
                </a:solidFill>
              </a:rPr>
              <a:t>Droplet</a:t>
            </a:r>
            <a:r>
              <a:rPr lang="en-US" sz="3200" dirty="0" smtClean="0"/>
              <a:t> Size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Clouds will precipitate once the droplets grow to a sufficient size.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Cloud droplets are typically on the order of 20µm (0.02mm), while a typical Raindrop is 100 times larger (2000µm (2mm))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400" dirty="0" smtClean="0"/>
              <a:t>Cloud droplets are small due to the </a:t>
            </a:r>
            <a:r>
              <a:rPr lang="en-US" sz="2400" dirty="0" smtClean="0">
                <a:solidFill>
                  <a:srgbClr val="FFFF00"/>
                </a:solidFill>
              </a:rPr>
              <a:t>abundance</a:t>
            </a:r>
            <a:r>
              <a:rPr lang="en-US" sz="2400" dirty="0" smtClean="0"/>
              <a:t> condensation nuclei,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400" dirty="0" smtClean="0"/>
              <a:t>Available water vapor is spread over many nuclei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5562600" y="5257800"/>
            <a:ext cx="3352800" cy="133826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Drag causes the raindrop to flatten out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This makes it more efficient at catching other droplets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Riming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FFFF00"/>
                </a:solidFill>
              </a:rPr>
              <a:t>Accretion</a:t>
            </a:r>
            <a:r>
              <a:rPr lang="en-US" sz="3600" dirty="0" smtClean="0"/>
              <a:t>)</a:t>
            </a:r>
          </a:p>
          <a:p>
            <a:pPr lvl="1" eaLnBrk="1" hangingPunct="1">
              <a:defRPr/>
            </a:pPr>
            <a:r>
              <a:rPr lang="en-US" sz="3200" dirty="0" smtClean="0"/>
              <a:t>When Ice Crystals fall through a cloud and collide with </a:t>
            </a:r>
            <a:r>
              <a:rPr lang="en-US" sz="3200" dirty="0" err="1" smtClean="0"/>
              <a:t>supercooled</a:t>
            </a:r>
            <a:r>
              <a:rPr lang="en-US" sz="3200" dirty="0" smtClean="0"/>
              <a:t> droplets, the liquid water </a:t>
            </a:r>
            <a:r>
              <a:rPr lang="en-US" sz="3200" dirty="0" smtClean="0">
                <a:solidFill>
                  <a:srgbClr val="FFFF00"/>
                </a:solidFill>
              </a:rPr>
              <a:t>freezes</a:t>
            </a:r>
            <a:r>
              <a:rPr lang="en-US" sz="3200" dirty="0" smtClean="0"/>
              <a:t> onto the Ice Crystal.</a:t>
            </a:r>
          </a:p>
          <a:p>
            <a:pPr lvl="2" eaLnBrk="1" hangingPunct="1">
              <a:defRPr/>
            </a:pPr>
            <a:r>
              <a:rPr lang="en-US" sz="2800" dirty="0" smtClean="0"/>
              <a:t>This leads to rapid growth of the Ice Crystal, which…</a:t>
            </a:r>
          </a:p>
          <a:p>
            <a:pPr lvl="1" eaLnBrk="1" hangingPunct="1">
              <a:defRPr/>
            </a:pPr>
            <a:r>
              <a:rPr lang="en-US" sz="3200" dirty="0" smtClean="0"/>
              <a:t>Leads to greater Terminal Velocities and further potential for Riming (Accretion)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5638800" y="5367338"/>
            <a:ext cx="3352800" cy="133826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Known as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Graupel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Can form the nucleus of ‘True’ Hailstones or fall to Earth as ‘Soft Hail’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gross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onical%20Graupel%20in%20the%20Tr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Aggregation</a:t>
            </a:r>
          </a:p>
          <a:p>
            <a:pPr lvl="1" eaLnBrk="1" hangingPunct="1">
              <a:defRPr/>
            </a:pPr>
            <a:r>
              <a:rPr lang="en-US" sz="3200" dirty="0" smtClean="0"/>
              <a:t>The joining of two Ice Crystals into a single, larger one.</a:t>
            </a:r>
          </a:p>
          <a:p>
            <a:pPr lvl="2" eaLnBrk="1" hangingPunct="1">
              <a:defRPr/>
            </a:pPr>
            <a:r>
              <a:rPr lang="en-US" sz="2800" dirty="0" smtClean="0"/>
              <a:t>Occurs most readily when the crystals have a </a:t>
            </a:r>
            <a:r>
              <a:rPr lang="en-US" sz="2800" dirty="0" smtClean="0">
                <a:solidFill>
                  <a:srgbClr val="FFFF00"/>
                </a:solidFill>
              </a:rPr>
              <a:t>thin coating</a:t>
            </a:r>
            <a:r>
              <a:rPr lang="en-US" sz="2800" dirty="0" smtClean="0"/>
              <a:t> of water, as this makes them more ‘adhesive’</a:t>
            </a:r>
          </a:p>
          <a:p>
            <a:pPr lvl="1" eaLnBrk="1" hangingPunct="1">
              <a:defRPr/>
            </a:pPr>
            <a:r>
              <a:rPr lang="en-US" sz="3200" dirty="0" smtClean="0"/>
              <a:t>Thus, the largest snow flakes are encountered when clouds are just slightly below 0 </a:t>
            </a:r>
            <a:r>
              <a:rPr lang="en-US" sz="3200" dirty="0" smtClean="0">
                <a:solidFill>
                  <a:srgbClr val="FFFFFF"/>
                </a:solidFill>
              </a:rPr>
              <a:t>°C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781800" y="4191000"/>
            <a:ext cx="2133600" cy="243681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Raindrop Size is 100x that of a cloud droplet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Raindrop Volume is a million times greater than that of a cloud droplet (100 x 100 x 100)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Formation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Cloud Temperature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Dependant upon </a:t>
            </a:r>
            <a:r>
              <a:rPr lang="en-US" dirty="0" smtClean="0">
                <a:solidFill>
                  <a:srgbClr val="FFFF00"/>
                </a:solidFill>
              </a:rPr>
              <a:t>Altitude &amp; Latitude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Tropics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Predominantly Collision-Coalescence Process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Bergeron Process may be seen in Tall Cumulonimbus Clouds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Mid-Latitudes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Clouds are predominantly composed of Ice Crystals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Thus precipitation forms through the Bergeron &amp; Collision-Coalescence Processes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Precipitation Types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Manner in which </a:t>
            </a:r>
            <a:r>
              <a:rPr lang="en-US" dirty="0" err="1" smtClean="0"/>
              <a:t>precip</a:t>
            </a:r>
            <a:r>
              <a:rPr lang="en-US" dirty="0" smtClean="0"/>
              <a:t>. reaches the ground is dependant upon the temperatures encountered upon leaving the cloud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1" name="Picture 4" descr="winsnow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257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Snow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Deposition, Accretion &amp; Aggregation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Snow will arrive at the ground providing it does not melt during its descent.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Thus the varying temperature of the environmental air must not exceed the freezing point.</a:t>
            </a:r>
          </a:p>
        </p:txBody>
      </p:sp>
      <p:pic>
        <p:nvPicPr>
          <p:cNvPr id="33796" name="Picture 5" descr="Snow soun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505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20050107-02%20-%20Snow%20in%20Backyard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Snow%20Tr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257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Sleet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Ice Crystals pass through a shallow warm zone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Atmospheric Inversion – as is seen with the advance of a warm front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Crystals partially melt, then freeze again </a:t>
            </a:r>
            <a:r>
              <a:rPr lang="en-US" sz="3200" b="1" i="1" dirty="0" smtClean="0"/>
              <a:t>prior </a:t>
            </a:r>
            <a:r>
              <a:rPr lang="en-US" sz="3200" dirty="0" smtClean="0"/>
              <a:t>to arriving at the surface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Clear/Translucent Ice </a:t>
            </a:r>
            <a:br>
              <a:rPr lang="en-US" sz="2800" dirty="0" smtClean="0"/>
            </a:br>
            <a:r>
              <a:rPr lang="en-US" sz="2800" dirty="0" smtClean="0"/>
              <a:t>Pellets</a:t>
            </a:r>
          </a:p>
        </p:txBody>
      </p:sp>
      <p:pic>
        <p:nvPicPr>
          <p:cNvPr id="36868" name="Picture 6" descr="Sleet soun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505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19" b="5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b_Picture_07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P2170018-6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295400"/>
            <a:ext cx="5257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Freezing Rain/Glaze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Ice Crystals pass through a deeper warm zone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Increased advancement of a warm front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Crystals melt, but </a:t>
            </a:r>
            <a:r>
              <a:rPr lang="en-US" sz="3200" b="1" i="1" dirty="0" smtClean="0"/>
              <a:t>DO NOT</a:t>
            </a:r>
            <a:r>
              <a:rPr lang="en-US" sz="3200" dirty="0" smtClean="0"/>
              <a:t>  freeze again before arriving at the surface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Instead, the raindrops are </a:t>
            </a:r>
            <a:r>
              <a:rPr lang="en-US" sz="2800" dirty="0" err="1" smtClean="0"/>
              <a:t>supercooled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Drops need surface to freeze onto</a:t>
            </a:r>
            <a:endParaRPr lang="en-US" sz="2800" dirty="0" smtClean="0"/>
          </a:p>
        </p:txBody>
      </p:sp>
      <p:pic>
        <p:nvPicPr>
          <p:cNvPr id="40964" name="Picture 6" descr="Freezing rain soun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505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Cloud Droplets &amp; Precipitation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Why is Droplet Size Important?</a:t>
            </a:r>
          </a:p>
          <a:p>
            <a:pPr lvl="1" eaLnBrk="1" hangingPunct="1">
              <a:defRPr/>
            </a:pPr>
            <a:r>
              <a:rPr lang="en-US" sz="3600" dirty="0" smtClean="0"/>
              <a:t>All objects, including cloud droplets, are subject to the laws of </a:t>
            </a:r>
            <a:r>
              <a:rPr lang="en-US" sz="3600" dirty="0" smtClean="0">
                <a:solidFill>
                  <a:srgbClr val="FFFF00"/>
                </a:solidFill>
              </a:rPr>
              <a:t>gravity</a:t>
            </a:r>
            <a:r>
              <a:rPr lang="en-US" sz="3600" dirty="0" smtClean="0"/>
              <a:t>.</a:t>
            </a:r>
          </a:p>
          <a:p>
            <a:pPr lvl="2" eaLnBrk="1" hangingPunct="1">
              <a:defRPr/>
            </a:pPr>
            <a:r>
              <a:rPr lang="en-US" sz="3200" dirty="0" smtClean="0"/>
              <a:t>As such, we would expect these droplets to fall to Earth. </a:t>
            </a:r>
          </a:p>
          <a:p>
            <a:pPr lvl="2" eaLnBrk="1" hangingPunct="1">
              <a:defRPr/>
            </a:pPr>
            <a:r>
              <a:rPr lang="en-US" sz="3200" dirty="0" smtClean="0"/>
              <a:t>However, as they fall through the atmosphere the encounter resistance from the air known as ‘</a:t>
            </a:r>
            <a:r>
              <a:rPr lang="en-US" sz="3200" dirty="0" smtClean="0">
                <a:solidFill>
                  <a:srgbClr val="FFFF00"/>
                </a:solidFill>
              </a:rPr>
              <a:t>Drag</a:t>
            </a:r>
            <a:r>
              <a:rPr lang="en-US" sz="3200" dirty="0" smtClean="0"/>
              <a:t>’.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257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Freezing Rain </a:t>
            </a:r>
            <a:r>
              <a:rPr lang="en-US" sz="3600" dirty="0" smtClean="0"/>
              <a:t>(Cont.)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Upon impact, the rain momentarily forms a thin coating upon the surface.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This coating then freezes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This Glazed Coating of Ice can become heavy enough to down power lines and trees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Can also form dangerous coatings of Ice on roads.</a:t>
            </a:r>
          </a:p>
        </p:txBody>
      </p:sp>
      <p:pic>
        <p:nvPicPr>
          <p:cNvPr id="41988" name="Picture 4" descr="Freezing rain soun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505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fr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800px-IceStormPowerLin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Freezingrai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Hail</a:t>
            </a:r>
          </a:p>
          <a:p>
            <a:pPr lvl="1" eaLnBrk="1" hangingPunct="1">
              <a:defRPr/>
            </a:pPr>
            <a:r>
              <a:rPr lang="en-US" sz="3200" dirty="0" smtClean="0"/>
              <a:t>Precipitation in the form of hard, rounded pellets or irregular lumps of ice</a:t>
            </a:r>
          </a:p>
          <a:p>
            <a:pPr lvl="2" eaLnBrk="1" hangingPunct="1">
              <a:defRPr/>
            </a:pPr>
            <a:r>
              <a:rPr lang="en-US" sz="2800" dirty="0" smtClean="0"/>
              <a:t>Large hailstones can be very destructive! Especially to agriculture.</a:t>
            </a:r>
          </a:p>
          <a:p>
            <a:pPr lvl="1" eaLnBrk="1" hangingPunct="1">
              <a:defRPr/>
            </a:pPr>
            <a:r>
              <a:rPr lang="en-US" sz="3200" dirty="0" smtClean="0"/>
              <a:t>Ice Crystals grow through Riming (Accretion)</a:t>
            </a:r>
          </a:p>
          <a:p>
            <a:pPr lvl="2" eaLnBrk="1" hangingPunct="1">
              <a:defRPr/>
            </a:pPr>
            <a:r>
              <a:rPr lang="en-US" sz="2800" dirty="0" smtClean="0"/>
              <a:t>Known as </a:t>
            </a:r>
            <a:r>
              <a:rPr lang="en-US" sz="2800" dirty="0" err="1" smtClean="0">
                <a:solidFill>
                  <a:srgbClr val="FFFF00"/>
                </a:solidFill>
              </a:rPr>
              <a:t>Graupel</a:t>
            </a:r>
            <a:r>
              <a:rPr lang="en-US" sz="2800" dirty="0" smtClean="0"/>
              <a:t>. Eventually become Hailstones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800px-Hail_Hage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hail da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dscf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Hail (Cont.)</a:t>
            </a:r>
          </a:p>
          <a:p>
            <a:pPr lvl="1" eaLnBrk="1" hangingPunct="1">
              <a:defRPr/>
            </a:pPr>
            <a:r>
              <a:rPr lang="en-US" sz="3200" dirty="0" smtClean="0"/>
              <a:t>These Hailstones </a:t>
            </a:r>
            <a:r>
              <a:rPr lang="en-US" sz="3200" dirty="0" smtClean="0">
                <a:solidFill>
                  <a:srgbClr val="FFFF00"/>
                </a:solidFill>
              </a:rPr>
              <a:t>cycle</a:t>
            </a:r>
            <a:r>
              <a:rPr lang="en-US" sz="3200" dirty="0" smtClean="0"/>
              <a:t> up and down through the cloud as they are carried aloft by a series of </a:t>
            </a:r>
            <a:r>
              <a:rPr lang="en-US" sz="3200" dirty="0" smtClean="0">
                <a:solidFill>
                  <a:srgbClr val="FFFF00"/>
                </a:solidFill>
              </a:rPr>
              <a:t>updrafts</a:t>
            </a:r>
          </a:p>
          <a:p>
            <a:pPr lvl="2" eaLnBrk="1" hangingPunct="1">
              <a:defRPr/>
            </a:pPr>
            <a:r>
              <a:rPr lang="en-US" sz="2800" dirty="0" smtClean="0"/>
              <a:t>Eventually, the hailstones encounter a downdraft or grow large enough to overcome the updrafts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Cloud Droplets &amp; Precipitation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Why is Droplet Size Important? (Cont.)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Terminal Velocity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/>
              <a:t>Maximum Speed at which an object will fall.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/>
              <a:t>Occurs when the forces of drag equal that of gravity 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FF00"/>
                </a:solidFill>
              </a:rPr>
              <a:t>BIGGER</a:t>
            </a:r>
            <a:r>
              <a:rPr lang="en-US" sz="3200" dirty="0" smtClean="0"/>
              <a:t> DROPS FALLS FASTER.</a:t>
            </a:r>
            <a:endParaRPr lang="en-US" sz="32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/>
              <a:t>The Terminal Velocity of Cloud Droplets is so slow that they will evaporate long before they ever reach the ground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800" dirty="0" smtClean="0"/>
              <a:t>This is not true of Raindrops; they reach the ground prior to evaporating away.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Virga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3200" dirty="0" smtClean="0"/>
              <a:t>Raindrops that </a:t>
            </a:r>
            <a:r>
              <a:rPr lang="en-US" sz="3200" dirty="0" smtClean="0">
                <a:solidFill>
                  <a:srgbClr val="FFFF00"/>
                </a:solidFill>
              </a:rPr>
              <a:t>evaporate</a:t>
            </a:r>
            <a:r>
              <a:rPr lang="en-US" sz="3200" dirty="0" smtClean="0"/>
              <a:t> before reaching the ground</a:t>
            </a:r>
          </a:p>
          <a:p>
            <a:pPr lvl="2" eaLnBrk="1" hangingPunct="1">
              <a:defRPr/>
            </a:pPr>
            <a:r>
              <a:rPr lang="en-US" sz="2800" dirty="0" smtClean="0"/>
              <a:t>Appear as streaks of precipitation falling from a cloud that extend only part way to the surface.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virga_01_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vir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Precipitation Formation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Formation of Raindrops from cloud droplets: </a:t>
            </a:r>
          </a:p>
          <a:p>
            <a:pPr lvl="1" eaLnBrk="1" hangingPunct="1">
              <a:defRPr/>
            </a:pPr>
            <a:r>
              <a:rPr lang="en-US" sz="3200" b="1" i="1" dirty="0" smtClean="0"/>
              <a:t>NOT</a:t>
            </a:r>
            <a:r>
              <a:rPr lang="en-US" sz="3200" dirty="0" smtClean="0"/>
              <a:t> a simple case of continued condensation. </a:t>
            </a:r>
          </a:p>
          <a:p>
            <a:pPr lvl="2" eaLnBrk="1" hangingPunct="1">
              <a:defRPr/>
            </a:pPr>
            <a:r>
              <a:rPr lang="en-US" sz="2800" dirty="0" smtClean="0"/>
              <a:t>Cloud must  be </a:t>
            </a:r>
            <a:r>
              <a:rPr lang="en-US" sz="2800" dirty="0" smtClean="0">
                <a:solidFill>
                  <a:srgbClr val="FFFF00"/>
                </a:solidFill>
              </a:rPr>
              <a:t>supersaturated</a:t>
            </a:r>
            <a:r>
              <a:rPr lang="en-US" sz="2800" dirty="0" smtClean="0"/>
              <a:t> for  cloud droplets to grow beyond critical point.</a:t>
            </a:r>
            <a:endParaRPr lang="en-US" sz="2800" dirty="0" smtClean="0"/>
          </a:p>
          <a:p>
            <a:pPr lvl="2" eaLnBrk="1" hangingPunct="1">
              <a:defRPr/>
            </a:pPr>
            <a:r>
              <a:rPr lang="en-US" sz="2800" dirty="0" smtClean="0"/>
              <a:t>There is only a </a:t>
            </a:r>
            <a:r>
              <a:rPr lang="en-US" sz="2800" dirty="0" smtClean="0">
                <a:solidFill>
                  <a:srgbClr val="FFFF00"/>
                </a:solidFill>
              </a:rPr>
              <a:t>limited</a:t>
            </a:r>
            <a:r>
              <a:rPr lang="en-US" sz="2800" dirty="0" smtClean="0"/>
              <a:t> amount of water vapor available for condensation that has to be shared among cloud drops.</a:t>
            </a:r>
          </a:p>
          <a:p>
            <a:pPr lvl="2" eaLnBrk="1" hangingPunct="1">
              <a:defRPr/>
            </a:pPr>
            <a:r>
              <a:rPr lang="en-US" sz="2800" dirty="0" smtClean="0"/>
              <a:t>Number of cloud drops governed by number of cloud nuclei. More drops mean </a:t>
            </a:r>
            <a:r>
              <a:rPr lang="en-US" sz="2800" dirty="0" smtClean="0">
                <a:solidFill>
                  <a:srgbClr val="FFFF00"/>
                </a:solidFill>
              </a:rPr>
              <a:t>smaller</a:t>
            </a:r>
            <a:r>
              <a:rPr lang="en-US" sz="2800" dirty="0" smtClean="0"/>
              <a:t> drops and less drops mean </a:t>
            </a:r>
            <a:r>
              <a:rPr lang="en-US" sz="2800" dirty="0" smtClean="0">
                <a:solidFill>
                  <a:srgbClr val="FFFF00"/>
                </a:solidFill>
              </a:rPr>
              <a:t>bigger</a:t>
            </a:r>
            <a:r>
              <a:rPr lang="en-US" sz="2800" dirty="0" smtClean="0"/>
              <a:t> drops since total mass of drops limited by available water vapor.</a:t>
            </a:r>
            <a:endParaRPr lang="en-US" sz="2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2 Processes Responsible For Overcoming These Limitations:</a:t>
            </a:r>
            <a:endParaRPr lang="en-US" sz="3600" dirty="0" smtClean="0"/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Bergeron</a:t>
            </a:r>
            <a:r>
              <a:rPr lang="en-US" sz="3200" dirty="0" smtClean="0"/>
              <a:t> Process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Collision-Coalescence</a:t>
            </a:r>
            <a:r>
              <a:rPr lang="en-US" sz="3200" dirty="0" smtClean="0"/>
              <a:t> Process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Precipitation Formation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Bergeron Process</a:t>
            </a:r>
          </a:p>
          <a:p>
            <a:pPr lvl="1" eaLnBrk="1" hangingPunct="1">
              <a:defRPr/>
            </a:pPr>
            <a:r>
              <a:rPr lang="en-US" sz="3600" dirty="0" smtClean="0"/>
              <a:t>Term – </a:t>
            </a:r>
            <a:r>
              <a:rPr lang="en-US" sz="3600" dirty="0" err="1" smtClean="0">
                <a:solidFill>
                  <a:srgbClr val="FFFF00"/>
                </a:solidFill>
              </a:rPr>
              <a:t>Supercooled</a:t>
            </a:r>
            <a:r>
              <a:rPr lang="en-US" sz="3600" dirty="0" smtClean="0"/>
              <a:t> Water</a:t>
            </a:r>
          </a:p>
          <a:p>
            <a:pPr lvl="2" eaLnBrk="1" hangingPunct="1">
              <a:defRPr/>
            </a:pPr>
            <a:r>
              <a:rPr lang="en-US" sz="3200" dirty="0" smtClean="0"/>
              <a:t>While water at the earth’s surface will freeze at 0 °C</a:t>
            </a:r>
            <a:r>
              <a:rPr lang="en-US" dirty="0" smtClean="0"/>
              <a:t> </a:t>
            </a:r>
            <a:r>
              <a:rPr lang="en-US" sz="3200" dirty="0" smtClean="0"/>
              <a:t>(32 °F), this is </a:t>
            </a:r>
            <a:r>
              <a:rPr lang="en-US" sz="3200" b="1" i="1" dirty="0" smtClean="0">
                <a:solidFill>
                  <a:srgbClr val="FFFF00"/>
                </a:solidFill>
              </a:rPr>
              <a:t>NOT</a:t>
            </a:r>
            <a:r>
              <a:rPr lang="en-US" sz="3200" dirty="0" smtClean="0"/>
              <a:t> the case with suspended water in the </a:t>
            </a:r>
            <a:r>
              <a:rPr lang="en-US" sz="3200" dirty="0" smtClean="0"/>
              <a:t>Atmosphere</a:t>
            </a:r>
          </a:p>
          <a:p>
            <a:pPr lvl="2" eaLnBrk="1" hangingPunct="1">
              <a:defRPr/>
            </a:pPr>
            <a:r>
              <a:rPr lang="en-US" sz="3200" dirty="0" smtClean="0"/>
              <a:t>Ice crystals are difficult to form because of their </a:t>
            </a:r>
            <a:r>
              <a:rPr lang="en-US" sz="3200" dirty="0" smtClean="0">
                <a:solidFill>
                  <a:srgbClr val="FFFF00"/>
                </a:solidFill>
              </a:rPr>
              <a:t>complex</a:t>
            </a:r>
            <a:r>
              <a:rPr lang="en-US" sz="3200" dirty="0" smtClean="0"/>
              <a:t> shape, need special nuclei</a:t>
            </a:r>
            <a:endParaRPr lang="en-US" sz="3200" dirty="0" smtClean="0"/>
          </a:p>
          <a:p>
            <a:pPr lvl="2" eaLnBrk="1" hangingPunct="1">
              <a:defRPr/>
            </a:pPr>
            <a:r>
              <a:rPr lang="en-US" sz="3200" dirty="0" smtClean="0"/>
              <a:t>Thus, water </a:t>
            </a:r>
            <a:r>
              <a:rPr lang="en-US" sz="3200" dirty="0" smtClean="0"/>
              <a:t>remains </a:t>
            </a:r>
            <a:r>
              <a:rPr lang="en-US" sz="3200" dirty="0" smtClean="0"/>
              <a:t>in its liquid state below 0 °C</a:t>
            </a:r>
            <a:r>
              <a:rPr lang="en-US" dirty="0" smtClean="0"/>
              <a:t> </a:t>
            </a:r>
            <a:r>
              <a:rPr lang="en-US" sz="3200" dirty="0" smtClean="0"/>
              <a:t>(32 °F) </a:t>
            </a:r>
            <a:r>
              <a:rPr lang="en-US" sz="3200" dirty="0" smtClean="0"/>
              <a:t>and is </a:t>
            </a:r>
            <a:r>
              <a:rPr lang="en-US" sz="3200" dirty="0" smtClean="0"/>
              <a:t>termed </a:t>
            </a:r>
            <a:r>
              <a:rPr lang="en-US" sz="3200" b="1" i="1" dirty="0" err="1" smtClean="0"/>
              <a:t>Supercooled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 Formation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Bergeron Process (Cont.)</a:t>
            </a:r>
          </a:p>
          <a:p>
            <a:pPr lvl="1" eaLnBrk="1" hangingPunct="1">
              <a:defRPr/>
            </a:pPr>
            <a:r>
              <a:rPr lang="en-US" sz="3600" dirty="0" smtClean="0"/>
              <a:t>Concept – Clouds are not always composed of Water Droplets: sometimes they’re composed of Ice Crystals</a:t>
            </a:r>
          </a:p>
          <a:p>
            <a:pPr lvl="2" eaLnBrk="1" hangingPunct="1">
              <a:defRPr/>
            </a:pPr>
            <a:r>
              <a:rPr lang="en-US" sz="3200" dirty="0" smtClean="0"/>
              <a:t>Dependant upon Cloud </a:t>
            </a:r>
            <a:r>
              <a:rPr lang="en-US" sz="3200" dirty="0" smtClean="0">
                <a:solidFill>
                  <a:srgbClr val="FFFF00"/>
                </a:solidFill>
              </a:rPr>
              <a:t>Temperature</a:t>
            </a:r>
          </a:p>
          <a:p>
            <a:pPr lvl="3" eaLnBrk="1" hangingPunct="1">
              <a:defRPr/>
            </a:pPr>
            <a:r>
              <a:rPr lang="en-US" sz="2800" dirty="0" smtClean="0"/>
              <a:t>Water Droplets Only (&gt; -10 </a:t>
            </a:r>
            <a:r>
              <a:rPr lang="en-US" sz="2800" dirty="0" smtClean="0">
                <a:solidFill>
                  <a:srgbClr val="FFFFFF"/>
                </a:solidFill>
              </a:rPr>
              <a:t>°C)</a:t>
            </a:r>
            <a:endParaRPr lang="en-US" sz="3600" dirty="0" smtClean="0"/>
          </a:p>
          <a:p>
            <a:pPr lvl="3" eaLnBrk="1" hangingPunct="1">
              <a:defRPr/>
            </a:pPr>
            <a:r>
              <a:rPr lang="en-US" sz="2800" dirty="0" smtClean="0"/>
              <a:t>Water Droplets &amp; Ice Crystals (-10 </a:t>
            </a:r>
            <a:r>
              <a:rPr lang="en-US" sz="2800" dirty="0" smtClean="0">
                <a:solidFill>
                  <a:srgbClr val="FFFFFF"/>
                </a:solidFill>
              </a:rPr>
              <a:t>°C</a:t>
            </a:r>
            <a:r>
              <a:rPr lang="en-US" sz="2800" dirty="0" smtClean="0"/>
              <a:t> to -20 </a:t>
            </a:r>
            <a:r>
              <a:rPr lang="en-US" sz="2800" dirty="0" smtClean="0">
                <a:solidFill>
                  <a:srgbClr val="FFFFFF"/>
                </a:solidFill>
              </a:rPr>
              <a:t>°C)</a:t>
            </a:r>
            <a:endParaRPr lang="en-US" sz="2800" dirty="0" smtClean="0"/>
          </a:p>
          <a:p>
            <a:pPr lvl="3" eaLnBrk="1" hangingPunct="1">
              <a:defRPr/>
            </a:pPr>
            <a:r>
              <a:rPr lang="en-US" sz="2800" dirty="0" smtClean="0"/>
              <a:t>Ice Crystals Only (&lt; -20 </a:t>
            </a:r>
            <a:r>
              <a:rPr lang="en-US" sz="2800" dirty="0" smtClean="0">
                <a:solidFill>
                  <a:srgbClr val="FFFFFF"/>
                </a:solidFill>
              </a:rPr>
              <a:t>°C)</a:t>
            </a:r>
          </a:p>
          <a:p>
            <a:pPr lvl="2" eaLnBrk="1" hangingPunct="1"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This can be observed in a single cloud…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825</TotalTime>
  <Words>1396</Words>
  <Application>Microsoft Office PowerPoint</Application>
  <PresentationFormat>On-screen Show (4:3)</PresentationFormat>
  <Paragraphs>212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Stream</vt:lpstr>
      <vt:lpstr>Precipitation</vt:lpstr>
      <vt:lpstr>Cloud Droplets &amp; Precipitation</vt:lpstr>
      <vt:lpstr>Slide 3</vt:lpstr>
      <vt:lpstr>Cloud Droplets &amp; Precipitation</vt:lpstr>
      <vt:lpstr>Cloud Droplets &amp; Precipitation</vt:lpstr>
      <vt:lpstr>Precipitation Formation</vt:lpstr>
      <vt:lpstr>Precipitation Formation</vt:lpstr>
      <vt:lpstr>Precipitation Formation</vt:lpstr>
      <vt:lpstr>Precipitation Formation</vt:lpstr>
      <vt:lpstr>Slide 10</vt:lpstr>
      <vt:lpstr>Precipitation Formation</vt:lpstr>
      <vt:lpstr>Precipitation Formation</vt:lpstr>
      <vt:lpstr>Slide 13</vt:lpstr>
      <vt:lpstr>Slide 14</vt:lpstr>
      <vt:lpstr>Slide 15</vt:lpstr>
      <vt:lpstr>Precipitation Formation</vt:lpstr>
      <vt:lpstr>Precipitation Formation</vt:lpstr>
      <vt:lpstr>Slide 18</vt:lpstr>
      <vt:lpstr>Slide 19</vt:lpstr>
      <vt:lpstr>Slide 20</vt:lpstr>
      <vt:lpstr>Precipitation Formation</vt:lpstr>
      <vt:lpstr>Slide 22</vt:lpstr>
      <vt:lpstr>Slide 23</vt:lpstr>
      <vt:lpstr>Slide 24</vt:lpstr>
      <vt:lpstr>Slide 25</vt:lpstr>
      <vt:lpstr>Slide 26</vt:lpstr>
      <vt:lpstr>Slide 27</vt:lpstr>
      <vt:lpstr>Precipitation Formation</vt:lpstr>
      <vt:lpstr>Slide 29</vt:lpstr>
      <vt:lpstr>Precipitation Formation</vt:lpstr>
      <vt:lpstr>Slide 31</vt:lpstr>
      <vt:lpstr>Precipitation Forms</vt:lpstr>
      <vt:lpstr>Slide 33</vt:lpstr>
      <vt:lpstr>Slide 34</vt:lpstr>
      <vt:lpstr>Precipitation Forms</vt:lpstr>
      <vt:lpstr>Slide 36</vt:lpstr>
      <vt:lpstr>Slide 37</vt:lpstr>
      <vt:lpstr>Slide 38</vt:lpstr>
      <vt:lpstr>Precipitation Forms</vt:lpstr>
      <vt:lpstr>Precipitation Forms</vt:lpstr>
      <vt:lpstr>Slide 41</vt:lpstr>
      <vt:lpstr>Slide 42</vt:lpstr>
      <vt:lpstr>Slide 43</vt:lpstr>
      <vt:lpstr>Precipitation Forms</vt:lpstr>
      <vt:lpstr>Slide 45</vt:lpstr>
      <vt:lpstr>Slide 46</vt:lpstr>
      <vt:lpstr>Slide 47</vt:lpstr>
      <vt:lpstr>Precipitation Forms</vt:lpstr>
      <vt:lpstr>Slide 49</vt:lpstr>
      <vt:lpstr>Precipitation Forms</vt:lpstr>
      <vt:lpstr>Slide 51</vt:lpstr>
      <vt:lpstr>Slide 52</vt:lpstr>
    </vt:vector>
  </TitlesOfParts>
  <Company>FAU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Gammack-Clark</dc:creator>
  <cp:lastModifiedBy>Windows User</cp:lastModifiedBy>
  <cp:revision>60</cp:revision>
  <dcterms:created xsi:type="dcterms:W3CDTF">2006-10-14T17:24:40Z</dcterms:created>
  <dcterms:modified xsi:type="dcterms:W3CDTF">2011-07-10T16:10:53Z</dcterms:modified>
</cp:coreProperties>
</file>